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1228" r:id="rId2"/>
    <p:sldId id="1504" r:id="rId3"/>
    <p:sldId id="921" r:id="rId4"/>
    <p:sldId id="1182" r:id="rId5"/>
    <p:sldId id="922" r:id="rId6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GGNP" initials="DPY" lastIdx="1" clrIdx="0">
    <p:extLst>
      <p:ext uri="{19B8F6BF-5375-455C-9EA6-DF929625EA0E}">
        <p15:presenceInfo xmlns:p15="http://schemas.microsoft.com/office/powerpoint/2012/main" userId="DGGNP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A254"/>
    <a:srgbClr val="4E8D49"/>
    <a:srgbClr val="54ACC8"/>
    <a:srgbClr val="5C923A"/>
    <a:srgbClr val="3A5D25"/>
    <a:srgbClr val="F9F9F9"/>
    <a:srgbClr val="5AAA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CAF9ED-07DC-4A11-8D7F-57B35C25682E}" styleName="Estilo medio 1 - Énfasis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Estilo medio 3 - Énfasis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Estilo medio 1 - Énfasis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E171933-4619-4E11-9A3F-F7608DF75F80}" styleName="Estilo medio 1 - Énfasis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EB9631B5-78F2-41C9-869B-9F39066F8104}" styleName="Estilo medio 3 - Énfasis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Estilo claro 2 - Acento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0A15C55-8517-42AA-B614-E9B94910E393}" styleName="Estilo medio 2 - Énfasis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3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69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A5A765-F369-442F-97BD-B8411D6376DB}" type="datetimeFigureOut">
              <a:rPr lang="es-MX" smtClean="0"/>
              <a:t>19/09/2018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B4D99A-7292-44D1-ACC6-9C4F8BF78230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6317023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749BA-43D4-CD43-98E3-FD2D14A194B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782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749BA-43D4-CD43-98E3-FD2D14A194B9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07293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8749BA-43D4-CD43-98E3-FD2D14A194B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226975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/>
              <a:t>11,927: total de estaciones de servicio</a:t>
            </a:r>
          </a:p>
          <a:p>
            <a:r>
              <a:rPr lang="es-MX" dirty="0"/>
              <a:t>2,669 con marca distinta a Pemex</a:t>
            </a:r>
          </a:p>
          <a:p>
            <a:r>
              <a:rPr lang="es-MX" dirty="0"/>
              <a:t>Marcas internacionales: 502 estaciones (19%)</a:t>
            </a:r>
          </a:p>
          <a:p>
            <a:r>
              <a:rPr lang="es-MX" dirty="0"/>
              <a:t>Marcas nacionales: 2,167 estaciones (81%)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8749BA-43D4-CD43-98E3-FD2D14A194B9}" type="slidenum">
              <a:rPr lang="en-US" smtClean="0">
                <a:solidFill>
                  <a:prstClr val="black"/>
                </a:solidFill>
              </a:rPr>
              <a:pPr/>
              <a:t>4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68992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A8749BA-43D4-CD43-98E3-FD2D14A194B9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53499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6228" y="2486810"/>
            <a:ext cx="10515600" cy="1325563"/>
          </a:xfrm>
        </p:spPr>
        <p:txBody>
          <a:bodyPr/>
          <a:lstStyle>
            <a:lvl1pPr algn="ctr">
              <a:defRPr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32C7C89-71F9-4D83-9419-2EC84F0B276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D232F9-4141-0D4A-B0DE-3C6A5D0AFBA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581917" y="1560786"/>
            <a:ext cx="11037269" cy="3153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581917" y="5360279"/>
            <a:ext cx="11037269" cy="3153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http://www.gob.mx/cms/uploads/press/main_image/1344/0790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15" b="19660"/>
          <a:stretch/>
        </p:blipFill>
        <p:spPr bwMode="auto">
          <a:xfrm>
            <a:off x="193675" y="219075"/>
            <a:ext cx="4201884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2375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A3CDAB2-23AC-456F-8435-9E4881E51E8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D232F9-4141-0D4A-B0DE-3C6A5D0AFBA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52121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FCB7565-61E0-4D4B-9F14-666E9196C24F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D232F9-4141-0D4A-B0DE-3C6A5D0AFBA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10732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3799840" y="457200"/>
            <a:ext cx="8392160" cy="1143000"/>
          </a:xfrm>
          <a:prstGeom prst="rect">
            <a:avLst/>
          </a:prstGeom>
        </p:spPr>
        <p:txBody>
          <a:bodyPr>
            <a:noAutofit/>
          </a:bodyPr>
          <a:lstStyle>
            <a:lvl1pPr algn="r">
              <a:defRPr sz="3200" b="0" i="0" cap="small" baseline="0">
                <a:solidFill>
                  <a:schemeClr val="tx1">
                    <a:lumMod val="65000"/>
                    <a:lumOff val="35000"/>
                  </a:schemeClr>
                </a:solidFill>
                <a:latin typeface="Calibri Regular" charset="0"/>
                <a:cs typeface="Calibri Regular" charset="0"/>
              </a:defRPr>
            </a:lvl1pPr>
          </a:lstStyle>
          <a:p>
            <a:r>
              <a:rPr lang="es-ES" dirty="0"/>
              <a:t>Haga clic para modificar el estilo de título del patrón</a:t>
            </a:r>
            <a:endParaRPr lang="en-US" dirty="0"/>
          </a:p>
        </p:txBody>
      </p:sp>
      <p:sp>
        <p:nvSpPr>
          <p:cNvPr id="6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9245600" y="6400801"/>
            <a:ext cx="2844800" cy="365125"/>
          </a:xfrm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174336-B5DA-43BE-B84B-94FD49CF9CC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1 Rectángulo"/>
          <p:cNvSpPr/>
          <p:nvPr userDrawn="1"/>
        </p:nvSpPr>
        <p:spPr>
          <a:xfrm>
            <a:off x="815414" y="6165304"/>
            <a:ext cx="10561173" cy="21602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s-MX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206268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6 Imagen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" y="11934"/>
            <a:ext cx="12192000" cy="68341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3515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B5FD9D7-EC32-4E2E-910F-5DA35629E283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D232F9-4141-0D4A-B0DE-3C6A5D0AFBA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485217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9817" y="173421"/>
            <a:ext cx="10950473" cy="1103587"/>
          </a:xfrm>
        </p:spPr>
        <p:txBody>
          <a:bodyPr/>
          <a:lstStyle>
            <a:lvl1pPr>
              <a:defRPr b="1">
                <a:latin typeface="+mn-lt"/>
              </a:defRPr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9817" y="1438602"/>
            <a:ext cx="10950473" cy="4633368"/>
          </a:xfrm>
        </p:spPr>
        <p:txBody>
          <a:bodyPr/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A9C7413-CBFF-4F3B-817B-89475F48985F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D232F9-4141-0D4A-B0DE-3C6A5D0AFBA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7" name="3 Imagen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23393" y="6194756"/>
            <a:ext cx="2145215" cy="631712"/>
          </a:xfrm>
          <a:prstGeom prst="rect">
            <a:avLst/>
          </a:prstGeom>
        </p:spPr>
      </p:pic>
      <p:cxnSp>
        <p:nvCxnSpPr>
          <p:cNvPr id="8" name="Straight Connector 7"/>
          <p:cNvCxnSpPr/>
          <p:nvPr userDrawn="1"/>
        </p:nvCxnSpPr>
        <p:spPr>
          <a:xfrm>
            <a:off x="639817" y="1277007"/>
            <a:ext cx="1095047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639817" y="6176963"/>
            <a:ext cx="1095047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0446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F437498-43DE-474B-90F8-38AF851D8A06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D232F9-4141-0D4A-B0DE-3C6A5D0AFBA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15276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FDE9F84-DCF6-4507-8A59-C52C84CFA3A3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D232F9-4141-0D4A-B0DE-3C6A5D0AFBA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91149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78EAEFE-87FA-4C40-BE8B-616CE1CA5B9A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D232F9-4141-0D4A-B0DE-3C6A5D0AFBA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34039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73C83E-F31C-4BD6-AFE1-866683AF5A6A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D232F9-4141-0D4A-B0DE-3C6A5D0AFBA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516228" y="2486810"/>
            <a:ext cx="10515600" cy="1325563"/>
          </a:xfrm>
        </p:spPr>
        <p:txBody>
          <a:bodyPr/>
          <a:lstStyle>
            <a:lvl1pPr algn="ctr">
              <a:defRPr b="1">
                <a:latin typeface="+mn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8"/>
          <p:cNvCxnSpPr/>
          <p:nvPr userDrawn="1"/>
        </p:nvCxnSpPr>
        <p:spPr>
          <a:xfrm>
            <a:off x="581917" y="1560786"/>
            <a:ext cx="11037269" cy="3153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0"/>
          <p:cNvCxnSpPr/>
          <p:nvPr userDrawn="1"/>
        </p:nvCxnSpPr>
        <p:spPr>
          <a:xfrm>
            <a:off x="581917" y="5360279"/>
            <a:ext cx="11037269" cy="31532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http://www.gob.mx/cms/uploads/press/main_image/1344/0790.jp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15" b="19660"/>
          <a:stretch/>
        </p:blipFill>
        <p:spPr bwMode="auto">
          <a:xfrm>
            <a:off x="3995058" y="219075"/>
            <a:ext cx="4201884" cy="1228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3985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0845F3-ECAA-4479-8EBB-1703CBDFA6FD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D232F9-4141-0D4A-B0DE-3C6A5D0AFBA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97276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38DC32B-A0E8-4304-9542-CF1BEB325C43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D232F9-4141-0D4A-B0DE-3C6A5D0AFBA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08704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01CE13D-A816-436C-A8F1-BB0159AA85C8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9/19/2018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D232F9-4141-0D4A-B0DE-3C6A5D0AFBA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>
                    <a:tint val="75000"/>
                  </a:srgb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‹Nº›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>
                  <a:tint val="75000"/>
                </a:srgb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81563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  <p:sldLayoutId id="2147483674" r:id="rId1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kern="1200">
          <a:solidFill>
            <a:schemeClr val="tx1"/>
          </a:solidFill>
          <a:latin typeface="Calibri Regular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1.png"/><Relationship Id="rId4" Type="http://schemas.openxmlformats.org/officeDocument/2006/relationships/hyperlink" Target="http://estadisticashidrocarburos.energia.gob.mx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3.pn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04497" y="5603548"/>
            <a:ext cx="31454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>
                <a:solidFill>
                  <a:srgbClr val="000000"/>
                </a:solidFill>
              </a:rPr>
              <a:t>Dr. Aldo Flores Quiroga</a:t>
            </a:r>
          </a:p>
          <a:p>
            <a:r>
              <a:rPr lang="es-MX" dirty="0">
                <a:solidFill>
                  <a:srgbClr val="000000"/>
                </a:solidFill>
              </a:rPr>
              <a:t>Subsecretario de Hidrocarburos</a:t>
            </a:r>
          </a:p>
          <a:p>
            <a:r>
              <a:rPr lang="es-MX" dirty="0">
                <a:solidFill>
                  <a:srgbClr val="000000"/>
                </a:solidFill>
              </a:rPr>
              <a:t>Secretaría de Energía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471333" y="544766"/>
            <a:ext cx="34368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546110" y="729432"/>
            <a:ext cx="4362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Ciudad de México</a:t>
            </a:r>
            <a:r>
              <a:rPr lang="en-US" dirty="0">
                <a:solidFill>
                  <a:srgbClr val="FF0000"/>
                </a:solidFill>
              </a:rPr>
              <a:t>|</a:t>
            </a:r>
            <a:r>
              <a:rPr lang="en-US" dirty="0">
                <a:solidFill>
                  <a:srgbClr val="000000"/>
                </a:solidFill>
              </a:rPr>
              <a:t> 14</a:t>
            </a:r>
            <a:r>
              <a:rPr lang="es-MX" dirty="0">
                <a:solidFill>
                  <a:srgbClr val="000000"/>
                </a:solidFill>
              </a:rPr>
              <a:t> de septiembre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|</a:t>
            </a:r>
            <a:r>
              <a:rPr lang="en-US" dirty="0">
                <a:solidFill>
                  <a:srgbClr val="000000"/>
                </a:solidFill>
              </a:rPr>
              <a:t> 2018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941218" y="1353827"/>
            <a:ext cx="9714536" cy="140885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i="0" kern="1200">
                <a:solidFill>
                  <a:schemeClr val="tx1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s-MX" sz="3600" dirty="0"/>
              <a:t>El esquema de permisos a cargo de SENER</a:t>
            </a:r>
          </a:p>
        </p:txBody>
      </p:sp>
      <p:pic>
        <p:nvPicPr>
          <p:cNvPr id="2050" name="Picture 2" descr="Image result for imagen refineria">
            <a:extLst>
              <a:ext uri="{FF2B5EF4-FFF2-40B4-BE49-F238E27FC236}">
                <a16:creationId xmlns:a16="http://schemas.microsoft.com/office/drawing/2014/main" id="{E814E5B7-A6C7-4D89-BABF-40C2A77932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1218" y="2642531"/>
            <a:ext cx="3347865" cy="2086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Image result for imagen centro procesador de gas">
            <a:extLst>
              <a:ext uri="{FF2B5EF4-FFF2-40B4-BE49-F238E27FC236}">
                <a16:creationId xmlns:a16="http://schemas.microsoft.com/office/drawing/2014/main" id="{052EA40F-ECA9-4C62-8908-56195EBCFA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9296" y="2642531"/>
            <a:ext cx="3113278" cy="20800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Image result for imagen comercio exterior">
            <a:extLst>
              <a:ext uri="{FF2B5EF4-FFF2-40B4-BE49-F238E27FC236}">
                <a16:creationId xmlns:a16="http://schemas.microsoft.com/office/drawing/2014/main" id="{2EB3157F-4B54-4F58-8681-0EDD8A63B4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2788" y="2642531"/>
            <a:ext cx="3347865" cy="2086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34707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32F9-4141-0D4A-B0DE-3C6A5D0AFBAC}" type="slidenum">
              <a:rPr lang="es-MX" sz="1050" smtClean="0">
                <a:solidFill>
                  <a:prstClr val="black">
                    <a:tint val="75000"/>
                  </a:prstClr>
                </a:solidFill>
                <a:latin typeface="Soberana Sans" panose="02000000000000000000" pitchFamily="50" charset="0"/>
              </a:rPr>
              <a:pPr/>
              <a:t>2</a:t>
            </a:fld>
            <a:endParaRPr lang="es-MX" sz="1050" dirty="0">
              <a:solidFill>
                <a:prstClr val="black">
                  <a:tint val="75000"/>
                </a:prstClr>
              </a:solidFill>
              <a:latin typeface="Soberana Sans" panose="02000000000000000000" pitchFamily="50" charset="0"/>
            </a:endParaRPr>
          </a:p>
        </p:txBody>
      </p:sp>
      <p:sp>
        <p:nvSpPr>
          <p:cNvPr id="14" name="AutoShape 4" descr="Resultado de imagen para biomass"/>
          <p:cNvSpPr>
            <a:spLocks noChangeAspect="1" noChangeArrowheads="1"/>
          </p:cNvSpPr>
          <p:nvPr/>
        </p:nvSpPr>
        <p:spPr bwMode="auto">
          <a:xfrm>
            <a:off x="817033" y="1034194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sz="1400">
              <a:solidFill>
                <a:prstClr val="black"/>
              </a:solidFill>
              <a:latin typeface="Soberana Sans" panose="02000000000000000000" pitchFamily="50" charset="0"/>
            </a:endParaRPr>
          </a:p>
        </p:txBody>
      </p:sp>
      <p:sp>
        <p:nvSpPr>
          <p:cNvPr id="15" name="AutoShape 8" descr="Resultado de imagen para lupa sin fondo"/>
          <p:cNvSpPr>
            <a:spLocks noChangeAspect="1" noChangeArrowheads="1"/>
          </p:cNvSpPr>
          <p:nvPr/>
        </p:nvSpPr>
        <p:spPr bwMode="auto">
          <a:xfrm>
            <a:off x="817033" y="1034194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sz="1400">
              <a:solidFill>
                <a:prstClr val="black"/>
              </a:solidFill>
              <a:latin typeface="Soberana Sans" panose="02000000000000000000" pitchFamily="50" charset="0"/>
            </a:endParaRPr>
          </a:p>
        </p:txBody>
      </p:sp>
      <p:sp>
        <p:nvSpPr>
          <p:cNvPr id="16" name="AutoShape 10" descr="Resultado de imagen para lupa sin fondo"/>
          <p:cNvSpPr>
            <a:spLocks noChangeAspect="1" noChangeArrowheads="1"/>
          </p:cNvSpPr>
          <p:nvPr/>
        </p:nvSpPr>
        <p:spPr bwMode="auto">
          <a:xfrm>
            <a:off x="1020233" y="1715742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sz="1400">
              <a:solidFill>
                <a:prstClr val="black"/>
              </a:solidFill>
              <a:latin typeface="Soberana Sans" panose="02000000000000000000" pitchFamily="50" charset="0"/>
            </a:endParaRPr>
          </a:p>
        </p:txBody>
      </p:sp>
      <p:sp>
        <p:nvSpPr>
          <p:cNvPr id="18" name="AutoShape 10" descr="Resultado de imagen para lupa sin fondo"/>
          <p:cNvSpPr>
            <a:spLocks noChangeAspect="1" noChangeArrowheads="1"/>
          </p:cNvSpPr>
          <p:nvPr/>
        </p:nvSpPr>
        <p:spPr bwMode="auto">
          <a:xfrm>
            <a:off x="1020233" y="1715742"/>
            <a:ext cx="4064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 sz="1400">
              <a:solidFill>
                <a:prstClr val="black"/>
              </a:solidFill>
              <a:latin typeface="Soberana Sans" panose="02000000000000000000" pitchFamily="50" charset="0"/>
            </a:endParaRP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27DE2BD8-594B-4BE4-BC26-56CF2D36016F}"/>
              </a:ext>
            </a:extLst>
          </p:cNvPr>
          <p:cNvSpPr/>
          <p:nvPr/>
        </p:nvSpPr>
        <p:spPr>
          <a:xfrm>
            <a:off x="502024" y="331524"/>
            <a:ext cx="111565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400" b="1" dirty="0">
                <a:solidFill>
                  <a:prstClr val="black"/>
                </a:solidFill>
              </a:rPr>
              <a:t>La Ley de Hidrocarburos creó un sistema de permisos para la entrada de nuevos participantes</a:t>
            </a:r>
            <a:endParaRPr lang="es-MX" sz="2400" dirty="0">
              <a:solidFill>
                <a:prstClr val="black"/>
              </a:solidFill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8269" y="1338995"/>
            <a:ext cx="10955462" cy="4767485"/>
          </a:xfrm>
          <a:prstGeom prst="rect">
            <a:avLst/>
          </a:prstGeom>
        </p:spPr>
      </p:pic>
      <p:sp>
        <p:nvSpPr>
          <p:cNvPr id="2" name="Rectángulo 1"/>
          <p:cNvSpPr/>
          <p:nvPr/>
        </p:nvSpPr>
        <p:spPr>
          <a:xfrm>
            <a:off x="1600200" y="1591918"/>
            <a:ext cx="1743075" cy="85725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600" dirty="0">
                <a:solidFill>
                  <a:schemeClr val="tx1"/>
                </a:solidFill>
              </a:rPr>
              <a:t>Permisos </a:t>
            </a:r>
            <a:r>
              <a:rPr lang="es-MX" sz="1600" dirty="0" err="1">
                <a:solidFill>
                  <a:schemeClr val="tx1"/>
                </a:solidFill>
              </a:rPr>
              <a:t>Sener</a:t>
            </a:r>
            <a:endParaRPr lang="es-MX" sz="1600" dirty="0">
              <a:solidFill>
                <a:schemeClr val="tx1"/>
              </a:solidFill>
            </a:endParaRPr>
          </a:p>
        </p:txBody>
      </p:sp>
      <p:sp>
        <p:nvSpPr>
          <p:cNvPr id="10" name="Rectángulo 9"/>
          <p:cNvSpPr/>
          <p:nvPr/>
        </p:nvSpPr>
        <p:spPr>
          <a:xfrm>
            <a:off x="5143500" y="1338995"/>
            <a:ext cx="2609850" cy="10219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600" dirty="0">
                <a:solidFill>
                  <a:schemeClr val="tx1"/>
                </a:solidFill>
              </a:rPr>
              <a:t>Permisos CRE</a:t>
            </a:r>
          </a:p>
          <a:p>
            <a:r>
              <a:rPr lang="es-MX" sz="1600" dirty="0">
                <a:solidFill>
                  <a:schemeClr val="tx1"/>
                </a:solidFill>
              </a:rPr>
              <a:t>Acceso Abierto</a:t>
            </a:r>
          </a:p>
          <a:p>
            <a:r>
              <a:rPr lang="es-MX" sz="1600" dirty="0">
                <a:solidFill>
                  <a:schemeClr val="tx1"/>
                </a:solidFill>
              </a:rPr>
              <a:t>regulado económicamente</a:t>
            </a:r>
            <a:endParaRPr lang="es-MX" sz="1600" dirty="0"/>
          </a:p>
        </p:txBody>
      </p:sp>
      <p:sp>
        <p:nvSpPr>
          <p:cNvPr id="11" name="Rectángulo 10"/>
          <p:cNvSpPr/>
          <p:nvPr/>
        </p:nvSpPr>
        <p:spPr>
          <a:xfrm>
            <a:off x="7868506" y="1338995"/>
            <a:ext cx="2332769" cy="102196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600" dirty="0">
                <a:solidFill>
                  <a:schemeClr val="tx1"/>
                </a:solidFill>
              </a:rPr>
              <a:t>Permisos CRE</a:t>
            </a:r>
          </a:p>
          <a:p>
            <a:r>
              <a:rPr lang="es-MX" sz="1600" dirty="0">
                <a:solidFill>
                  <a:schemeClr val="tx1"/>
                </a:solidFill>
              </a:rPr>
              <a:t>Separación suministro y franquicia</a:t>
            </a:r>
            <a:endParaRPr lang="es-MX" sz="1600" dirty="0"/>
          </a:p>
        </p:txBody>
      </p:sp>
      <p:sp>
        <p:nvSpPr>
          <p:cNvPr id="17" name="Rectángulo 16"/>
          <p:cNvSpPr/>
          <p:nvPr/>
        </p:nvSpPr>
        <p:spPr>
          <a:xfrm>
            <a:off x="9329737" y="4656070"/>
            <a:ext cx="1743075" cy="6178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600" dirty="0">
                <a:solidFill>
                  <a:schemeClr val="tx1"/>
                </a:solidFill>
              </a:rPr>
              <a:t>Permisos CRE</a:t>
            </a:r>
          </a:p>
        </p:txBody>
      </p:sp>
      <p:sp>
        <p:nvSpPr>
          <p:cNvPr id="19" name="Rectángulo 18"/>
          <p:cNvSpPr/>
          <p:nvPr/>
        </p:nvSpPr>
        <p:spPr>
          <a:xfrm>
            <a:off x="7510462" y="4656070"/>
            <a:ext cx="1743075" cy="6178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600" dirty="0">
                <a:solidFill>
                  <a:schemeClr val="tx1"/>
                </a:solidFill>
              </a:rPr>
              <a:t>Permisos CRE</a:t>
            </a:r>
          </a:p>
        </p:txBody>
      </p:sp>
      <p:sp>
        <p:nvSpPr>
          <p:cNvPr id="20" name="Rectángulo 19"/>
          <p:cNvSpPr/>
          <p:nvPr/>
        </p:nvSpPr>
        <p:spPr>
          <a:xfrm>
            <a:off x="5267325" y="4594366"/>
            <a:ext cx="2047875" cy="94117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600" dirty="0">
                <a:solidFill>
                  <a:schemeClr val="tx1"/>
                </a:solidFill>
              </a:rPr>
              <a:t>Permisos CRE</a:t>
            </a:r>
          </a:p>
          <a:p>
            <a:r>
              <a:rPr lang="es-MX" sz="1600" dirty="0">
                <a:solidFill>
                  <a:schemeClr val="tx1"/>
                </a:solidFill>
              </a:rPr>
              <a:t>Acceso Abierto</a:t>
            </a:r>
          </a:p>
          <a:p>
            <a:r>
              <a:rPr lang="es-MX" sz="1600" dirty="0">
                <a:solidFill>
                  <a:schemeClr val="tx1"/>
                </a:solidFill>
              </a:rPr>
              <a:t>regulado económicamente</a:t>
            </a:r>
            <a:endParaRPr lang="es-MX" sz="1600" dirty="0"/>
          </a:p>
        </p:txBody>
      </p:sp>
      <p:sp>
        <p:nvSpPr>
          <p:cNvPr id="21" name="Rectángulo 20"/>
          <p:cNvSpPr/>
          <p:nvPr/>
        </p:nvSpPr>
        <p:spPr>
          <a:xfrm>
            <a:off x="2588419" y="4643647"/>
            <a:ext cx="1743075" cy="61788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s-MX" sz="1600" dirty="0">
                <a:solidFill>
                  <a:schemeClr val="tx1"/>
                </a:solidFill>
              </a:rPr>
              <a:t>Permisos CRE</a:t>
            </a:r>
          </a:p>
        </p:txBody>
      </p:sp>
    </p:spTree>
    <p:extLst>
      <p:ext uri="{BB962C8B-B14F-4D97-AF65-F5344CB8AC3E}">
        <p14:creationId xmlns:p14="http://schemas.microsoft.com/office/powerpoint/2010/main" val="5394288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 Título"/>
          <p:cNvSpPr txBox="1">
            <a:spLocks/>
          </p:cNvSpPr>
          <p:nvPr/>
        </p:nvSpPr>
        <p:spPr>
          <a:xfrm>
            <a:off x="702520" y="100472"/>
            <a:ext cx="10837200" cy="1103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just">
              <a:lnSpc>
                <a:spcPct val="90000"/>
              </a:lnSpc>
              <a:spcBef>
                <a:spcPct val="0"/>
              </a:spcBef>
              <a:buNone/>
              <a:defRPr sz="2800" b="1" i="0"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s-MX" dirty="0"/>
              <a:t>El régimen de permisos es el anclaje legal para la regulación de la autoridad que lo expide y de la ASEA</a:t>
            </a:r>
          </a:p>
        </p:txBody>
      </p:sp>
      <p:sp>
        <p:nvSpPr>
          <p:cNvPr id="129" name="CuadroTexto 128">
            <a:extLst>
              <a:ext uri="{FF2B5EF4-FFF2-40B4-BE49-F238E27FC236}">
                <a16:creationId xmlns:a16="http://schemas.microsoft.com/office/drawing/2014/main" id="{3AD5652C-BE42-4780-A23F-51A9A199FCDE}"/>
              </a:ext>
            </a:extLst>
          </p:cNvPr>
          <p:cNvSpPr txBox="1"/>
          <p:nvPr/>
        </p:nvSpPr>
        <p:spPr>
          <a:xfrm>
            <a:off x="665695" y="5828535"/>
            <a:ext cx="5856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s-MX" sz="1400" b="1" dirty="0">
                <a:solidFill>
                  <a:srgbClr val="000000"/>
                </a:solidFill>
                <a:latin typeface="Calibri"/>
              </a:rPr>
              <a:t>Ley de Hidrocarburos</a:t>
            </a:r>
            <a:r>
              <a:rPr lang="es-MX" sz="1400" b="1" dirty="0">
                <a:solidFill>
                  <a:srgbClr val="000000"/>
                </a:solidFill>
              </a:rPr>
              <a:t>, artículo 80, fracción I</a:t>
            </a:r>
          </a:p>
        </p:txBody>
      </p:sp>
      <p:pic>
        <p:nvPicPr>
          <p:cNvPr id="107" name="Picture 2" descr="http://www.gasnaturalmexico.net/wp-content/uploads/gasnaturalmexico-cre.png">
            <a:extLst>
              <a:ext uri="{FF2B5EF4-FFF2-40B4-BE49-F238E27FC236}">
                <a16:creationId xmlns:a16="http://schemas.microsoft.com/office/drawing/2014/main" id="{91A3E203-DDB6-4A9D-9BB6-9407D65A630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778"/>
          <a:stretch/>
        </p:blipFill>
        <p:spPr bwMode="auto">
          <a:xfrm>
            <a:off x="921386" y="3912068"/>
            <a:ext cx="1268285" cy="7827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2" descr="http://www.gob.mx/cms/uploads/press/main_image/1344/0790.jpg">
            <a:extLst>
              <a:ext uri="{FF2B5EF4-FFF2-40B4-BE49-F238E27FC236}">
                <a16:creationId xmlns:a16="http://schemas.microsoft.com/office/drawing/2014/main" id="{C13DDB3E-91E0-455A-B53B-1ECBBB3F627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15" r="41138" b="19660"/>
          <a:stretch/>
        </p:blipFill>
        <p:spPr bwMode="auto">
          <a:xfrm>
            <a:off x="781065" y="1888475"/>
            <a:ext cx="1467330" cy="720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D3563142-8336-44AB-82C1-2799A2F4C9CA}"/>
              </a:ext>
            </a:extLst>
          </p:cNvPr>
          <p:cNvSpPr txBox="1"/>
          <p:nvPr/>
        </p:nvSpPr>
        <p:spPr>
          <a:xfrm>
            <a:off x="980110" y="1340761"/>
            <a:ext cx="1147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/>
              <a:t>Autoridad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03A3CCA6-89C4-4F1C-AD99-6C164D1349DC}"/>
              </a:ext>
            </a:extLst>
          </p:cNvPr>
          <p:cNvSpPr txBox="1"/>
          <p:nvPr/>
        </p:nvSpPr>
        <p:spPr>
          <a:xfrm>
            <a:off x="3924987" y="1375345"/>
            <a:ext cx="10823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/>
              <a:t>Actividad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21C0BBCF-79C2-4B77-8540-77B837084433}"/>
              </a:ext>
            </a:extLst>
          </p:cNvPr>
          <p:cNvSpPr txBox="1"/>
          <p:nvPr/>
        </p:nvSpPr>
        <p:spPr>
          <a:xfrm>
            <a:off x="2952925" y="1963024"/>
            <a:ext cx="343799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Transformación Industrial:</a:t>
            </a:r>
          </a:p>
          <a:p>
            <a:r>
              <a:rPr lang="es-MX" dirty="0"/>
              <a:t>	Refinación y Tratamiento</a:t>
            </a:r>
          </a:p>
          <a:p>
            <a:r>
              <a:rPr lang="es-MX" dirty="0"/>
              <a:t>	Procesamiento de gas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B30A70B-B663-4D30-9691-BFC2E963455E}"/>
              </a:ext>
            </a:extLst>
          </p:cNvPr>
          <p:cNvSpPr txBox="1"/>
          <p:nvPr/>
        </p:nvSpPr>
        <p:spPr>
          <a:xfrm>
            <a:off x="2850360" y="3537385"/>
            <a:ext cx="331917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Servicios: </a:t>
            </a:r>
          </a:p>
          <a:p>
            <a:r>
              <a:rPr lang="es-MX" dirty="0"/>
              <a:t>	Transporte</a:t>
            </a:r>
          </a:p>
          <a:p>
            <a:r>
              <a:rPr lang="es-MX" dirty="0"/>
              <a:t>	Almacenamiento</a:t>
            </a:r>
          </a:p>
          <a:p>
            <a:r>
              <a:rPr lang="es-MX" dirty="0"/>
              <a:t>	Distribución</a:t>
            </a:r>
          </a:p>
          <a:p>
            <a:r>
              <a:rPr lang="es-MX" dirty="0"/>
              <a:t>	Expendio</a:t>
            </a:r>
          </a:p>
          <a:p>
            <a:r>
              <a:rPr lang="es-MX" dirty="0"/>
              <a:t>	Comercialización</a:t>
            </a:r>
          </a:p>
          <a:p>
            <a:r>
              <a:rPr lang="es-MX" dirty="0"/>
              <a:t>	Otros complementarios</a:t>
            </a:r>
          </a:p>
        </p:txBody>
      </p:sp>
      <p:sp>
        <p:nvSpPr>
          <p:cNvPr id="125" name="CuadroTexto 124">
            <a:extLst>
              <a:ext uri="{FF2B5EF4-FFF2-40B4-BE49-F238E27FC236}">
                <a16:creationId xmlns:a16="http://schemas.microsoft.com/office/drawing/2014/main" id="{3D9FB1CF-EA69-4E03-93AD-1523A3CE9678}"/>
              </a:ext>
            </a:extLst>
          </p:cNvPr>
          <p:cNvSpPr txBox="1"/>
          <p:nvPr/>
        </p:nvSpPr>
        <p:spPr>
          <a:xfrm>
            <a:off x="8232711" y="1398875"/>
            <a:ext cx="14005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b="1" dirty="0"/>
              <a:t>Obligaciones</a:t>
            </a:r>
          </a:p>
        </p:txBody>
      </p:sp>
      <p:sp>
        <p:nvSpPr>
          <p:cNvPr id="11" name="CuadroTexto 10">
            <a:extLst>
              <a:ext uri="{FF2B5EF4-FFF2-40B4-BE49-F238E27FC236}">
                <a16:creationId xmlns:a16="http://schemas.microsoft.com/office/drawing/2014/main" id="{389DF8CA-76DE-46B3-AD28-440FEE66361F}"/>
              </a:ext>
            </a:extLst>
          </p:cNvPr>
          <p:cNvSpPr txBox="1"/>
          <p:nvPr/>
        </p:nvSpPr>
        <p:spPr>
          <a:xfrm>
            <a:off x="7558480" y="1979802"/>
            <a:ext cx="31522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Cumplir con disposiciones ASEA</a:t>
            </a:r>
          </a:p>
          <a:p>
            <a:r>
              <a:rPr lang="es-MX" dirty="0"/>
              <a:t>Reporte de información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BA1436B0-BA42-4DC4-8F28-B92E37E1A9D3}"/>
              </a:ext>
            </a:extLst>
          </p:cNvPr>
          <p:cNvSpPr txBox="1"/>
          <p:nvPr/>
        </p:nvSpPr>
        <p:spPr>
          <a:xfrm>
            <a:off x="7558480" y="3814383"/>
            <a:ext cx="455785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/>
              <a:t>Cumplir con disposiciones de ASEA</a:t>
            </a:r>
          </a:p>
          <a:p>
            <a:r>
              <a:rPr lang="es-MX" dirty="0"/>
              <a:t>Reporte de Información</a:t>
            </a:r>
          </a:p>
          <a:p>
            <a:r>
              <a:rPr lang="es-MX" dirty="0"/>
              <a:t>Términos y condiciones del servicio (contratos)</a:t>
            </a:r>
          </a:p>
          <a:p>
            <a:r>
              <a:rPr lang="es-MX" dirty="0"/>
              <a:t>Regulación económica (en su caso)</a:t>
            </a: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2374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232F9-4141-0D4A-B0DE-3C6A5D0AFBAC}" type="slidenum">
              <a:rPr lang="en-US" sz="1000" smtClean="0">
                <a:solidFill>
                  <a:prstClr val="black">
                    <a:tint val="75000"/>
                  </a:prstClr>
                </a:solidFill>
                <a:latin typeface="Soberana Sans" panose="02000000000000000000" pitchFamily="50" charset="0"/>
              </a:rPr>
              <a:pPr/>
              <a:t>4</a:t>
            </a:fld>
            <a:endParaRPr lang="en-US" sz="1000" dirty="0">
              <a:solidFill>
                <a:prstClr val="black">
                  <a:tint val="75000"/>
                </a:prstClr>
              </a:solidFill>
              <a:latin typeface="Soberana Sans" panose="02000000000000000000" pitchFamily="50" charset="0"/>
            </a:endParaRPr>
          </a:p>
        </p:txBody>
      </p:sp>
      <p:sp>
        <p:nvSpPr>
          <p:cNvPr id="7" name="1 Título"/>
          <p:cNvSpPr>
            <a:spLocks noGrp="1"/>
          </p:cNvSpPr>
          <p:nvPr>
            <p:ph type="title"/>
          </p:nvPr>
        </p:nvSpPr>
        <p:spPr>
          <a:xfrm>
            <a:off x="639820" y="200407"/>
            <a:ext cx="11100062" cy="1103587"/>
          </a:xfrm>
          <a:noFill/>
        </p:spPr>
        <p:txBody>
          <a:bodyPr vert="horz" lIns="91440" tIns="45720" rIns="91440" bIns="45720" rtlCol="0" anchor="ctr">
            <a:noAutofit/>
          </a:bodyPr>
          <a:lstStyle/>
          <a:p>
            <a:br>
              <a:rPr lang="es-MX" sz="2800" dirty="0"/>
            </a:br>
            <a:r>
              <a:rPr lang="es-MX" sz="2800" dirty="0"/>
              <a:t>SENER obtiene información de sus permisos, lo que le permite construir estadística energética que publica de manera semanal y mensual</a:t>
            </a:r>
            <a:br>
              <a:rPr lang="es-MX" sz="2800" dirty="0"/>
            </a:br>
            <a:endParaRPr lang="en-US" sz="2800" b="1" dirty="0">
              <a:latin typeface="+mn-lt"/>
            </a:endParaRPr>
          </a:p>
        </p:txBody>
      </p:sp>
      <p:pic>
        <p:nvPicPr>
          <p:cNvPr id="28" name="3 Imagen"/>
          <p:cNvPicPr>
            <a:picLocks noChangeAspect="1"/>
          </p:cNvPicPr>
          <p:nvPr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23395" y="6194757"/>
            <a:ext cx="2145215" cy="631712"/>
          </a:xfrm>
          <a:prstGeom prst="rect">
            <a:avLst/>
          </a:prstGeom>
        </p:spPr>
      </p:pic>
      <p:sp>
        <p:nvSpPr>
          <p:cNvPr id="6" name="AutoShape 8" descr="Resultado de imagen para bomba pemex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1200" dirty="0">
              <a:latin typeface="Soberana Sans" panose="02000000000000000000" pitchFamily="50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569042" y="6225545"/>
            <a:ext cx="3012363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sz="1100" dirty="0">
                <a:hlinkClick r:id="rId4"/>
              </a:rPr>
              <a:t>http://estadisticashidrocarburos.energia.gob.mx/</a:t>
            </a:r>
            <a:endParaRPr lang="es-MX" sz="11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448687" y="1832372"/>
            <a:ext cx="9482328" cy="4265284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4C9410D0-A237-49F3-B100-26848F8813CC}"/>
              </a:ext>
            </a:extLst>
          </p:cNvPr>
          <p:cNvSpPr txBox="1"/>
          <p:nvPr/>
        </p:nvSpPr>
        <p:spPr>
          <a:xfrm>
            <a:off x="1448687" y="1337179"/>
            <a:ext cx="948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b="1" dirty="0"/>
              <a:t>Reporte de situación del mercado de gasolina, abril 2018</a:t>
            </a:r>
          </a:p>
        </p:txBody>
      </p:sp>
    </p:spTree>
    <p:extLst>
      <p:ext uri="{BB962C8B-B14F-4D97-AF65-F5344CB8AC3E}">
        <p14:creationId xmlns:p14="http://schemas.microsoft.com/office/powerpoint/2010/main" val="14305707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 Título"/>
          <p:cNvSpPr txBox="1">
            <a:spLocks/>
          </p:cNvSpPr>
          <p:nvPr/>
        </p:nvSpPr>
        <p:spPr>
          <a:xfrm>
            <a:off x="702520" y="100472"/>
            <a:ext cx="10837200" cy="110358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just">
              <a:lnSpc>
                <a:spcPct val="90000"/>
              </a:lnSpc>
              <a:spcBef>
                <a:spcPct val="0"/>
              </a:spcBef>
              <a:buNone/>
              <a:defRPr sz="2800" b="1" i="0"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s-MX" dirty="0"/>
              <a:t>Los permisos de import/export se otorgan en términos de la Ley de Comercio Exterior</a:t>
            </a:r>
          </a:p>
        </p:txBody>
      </p:sp>
      <p:pic>
        <p:nvPicPr>
          <p:cNvPr id="128" name="Picture 2" descr="http://www.gob.mx/cms/uploads/press/main_image/1344/0790.jpg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815" r="41138" b="19660"/>
          <a:stretch/>
        </p:blipFill>
        <p:spPr bwMode="auto">
          <a:xfrm>
            <a:off x="512022" y="3086800"/>
            <a:ext cx="1702672" cy="8364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9" name="CuadroTexto 128">
            <a:extLst>
              <a:ext uri="{FF2B5EF4-FFF2-40B4-BE49-F238E27FC236}">
                <a16:creationId xmlns:a16="http://schemas.microsoft.com/office/drawing/2014/main" id="{3AD5652C-BE42-4780-A23F-51A9A199FCDE}"/>
              </a:ext>
            </a:extLst>
          </p:cNvPr>
          <p:cNvSpPr txBox="1"/>
          <p:nvPr/>
        </p:nvSpPr>
        <p:spPr>
          <a:xfrm>
            <a:off x="665695" y="5828535"/>
            <a:ext cx="585607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lvl="0" indent="-285750">
              <a:buFont typeface="Arial" panose="020B0604020202020204" pitchFamily="34" charset="0"/>
              <a:buChar char="•"/>
              <a:defRPr/>
            </a:pPr>
            <a:r>
              <a:rPr lang="es-MX" sz="1400" b="1" dirty="0">
                <a:solidFill>
                  <a:srgbClr val="000000"/>
                </a:solidFill>
                <a:latin typeface="Calibri"/>
              </a:rPr>
              <a:t>Ley de Hidrocarburos</a:t>
            </a:r>
            <a:r>
              <a:rPr lang="es-MX" sz="1400" b="1" dirty="0">
                <a:solidFill>
                  <a:srgbClr val="000000"/>
                </a:solidFill>
              </a:rPr>
              <a:t>, artículo 80, fracción I</a:t>
            </a:r>
          </a:p>
        </p:txBody>
      </p:sp>
      <p:sp>
        <p:nvSpPr>
          <p:cNvPr id="2" name="Flecha: a la derecha 1">
            <a:extLst>
              <a:ext uri="{FF2B5EF4-FFF2-40B4-BE49-F238E27FC236}">
                <a16:creationId xmlns:a16="http://schemas.microsoft.com/office/drawing/2014/main" id="{3B6E3966-BA49-4190-8ADB-22E83CF63530}"/>
              </a:ext>
            </a:extLst>
          </p:cNvPr>
          <p:cNvSpPr/>
          <p:nvPr/>
        </p:nvSpPr>
        <p:spPr>
          <a:xfrm>
            <a:off x="2469607" y="3652335"/>
            <a:ext cx="2248249" cy="568637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600" dirty="0"/>
              <a:t>Y opinión favorable de</a:t>
            </a:r>
          </a:p>
        </p:txBody>
      </p:sp>
      <p:pic>
        <p:nvPicPr>
          <p:cNvPr id="1028" name="Picture 4" descr="Image result for logo secretaria de hacienda y">
            <a:extLst>
              <a:ext uri="{FF2B5EF4-FFF2-40B4-BE49-F238E27FC236}">
                <a16:creationId xmlns:a16="http://schemas.microsoft.com/office/drawing/2014/main" id="{1832E8A4-0D5E-456A-B1AE-BCEC76AD81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3429" y="3505049"/>
            <a:ext cx="1655381" cy="1103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5" name="Flecha: a la derecha 124">
            <a:extLst>
              <a:ext uri="{FF2B5EF4-FFF2-40B4-BE49-F238E27FC236}">
                <a16:creationId xmlns:a16="http://schemas.microsoft.com/office/drawing/2014/main" id="{72279FC9-3934-4260-9E9A-9080EDE09E69}"/>
              </a:ext>
            </a:extLst>
          </p:cNvPr>
          <p:cNvSpPr/>
          <p:nvPr/>
        </p:nvSpPr>
        <p:spPr>
          <a:xfrm>
            <a:off x="2469607" y="2556309"/>
            <a:ext cx="2248249" cy="568637"/>
          </a:xfrm>
          <a:prstGeom prst="rightArrow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600" dirty="0"/>
              <a:t>Con apoyo de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04E7B767-4B0D-411E-892B-CA2611444FEF}"/>
              </a:ext>
            </a:extLst>
          </p:cNvPr>
          <p:cNvSpPr txBox="1"/>
          <p:nvPr/>
        </p:nvSpPr>
        <p:spPr>
          <a:xfrm>
            <a:off x="7796591" y="1305341"/>
            <a:ext cx="3397541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/>
              <a:t>Se otorgan en un plazo máximo de 12 días hábiles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/>
              <a:t>El procedimiento es a través de VUCEM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/>
              <a:t>Los permisos son previos, por lo que no constituyen una obligación de importar/exportar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/>
              <a:t>Los requisitos son mínimos, ya que son independientes a los requisitos establecidos por el SAT, Aduanas y la CRE para realizar la importación y comercialización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s-MX" sz="1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/>
              <a:t>Al ser previos, no proporcionan estadísticas que SENER obtiene de otras fuentes</a:t>
            </a:r>
          </a:p>
        </p:txBody>
      </p:sp>
      <p:pic>
        <p:nvPicPr>
          <p:cNvPr id="1030" name="Picture 6" descr="Image result for logotipo secretaria de economia">
            <a:extLst>
              <a:ext uri="{FF2B5EF4-FFF2-40B4-BE49-F238E27FC236}">
                <a16:creationId xmlns:a16="http://schemas.microsoft.com/office/drawing/2014/main" id="{09192A6F-CF1A-4D6B-99DA-D3F37F95A2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2969" y="2224854"/>
            <a:ext cx="1520826" cy="9891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31624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ersonalizado 6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0578A2"/>
      </a:hlink>
      <a:folHlink>
        <a:srgbClr val="969696"/>
      </a:folHlink>
    </a:clrScheme>
    <a:fontScheme name="Personalizado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4680</TotalTime>
  <Words>298</Words>
  <Application>Microsoft Office PowerPoint</Application>
  <PresentationFormat>Panorámica</PresentationFormat>
  <Paragraphs>66</Paragraphs>
  <Slides>5</Slides>
  <Notes>5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Regular</vt:lpstr>
      <vt:lpstr>Soberana Sans</vt:lpstr>
      <vt:lpstr>Office Theme</vt:lpstr>
      <vt:lpstr>Presentación de PowerPoint</vt:lpstr>
      <vt:lpstr>Presentación de PowerPoint</vt:lpstr>
      <vt:lpstr>Presentación de PowerPoint</vt:lpstr>
      <vt:lpstr> SENER obtiene información de sus permisos, lo que le permite construir estadística energética que publica de manera semanal y mensual 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DGGNP</dc:creator>
  <cp:lastModifiedBy>Rosanety Barrios Beltran</cp:lastModifiedBy>
  <cp:revision>487</cp:revision>
  <dcterms:created xsi:type="dcterms:W3CDTF">2018-07-12T19:39:27Z</dcterms:created>
  <dcterms:modified xsi:type="dcterms:W3CDTF">2018-09-20T02:10:01Z</dcterms:modified>
</cp:coreProperties>
</file>